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7" r:id="rId9"/>
    <p:sldId id="264" r:id="rId10"/>
    <p:sldId id="265" r:id="rId11"/>
    <p:sldId id="266" r:id="rId12"/>
    <p:sldId id="268" r:id="rId13"/>
    <p:sldId id="262" r:id="rId14"/>
    <p:sldId id="271" r:id="rId15"/>
    <p:sldId id="269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B30A18-0A2A-B89D-106E-DAD145B44871}" v="9" dt="2023-11-27T22:47:19.039"/>
    <p1510:client id="{3E6F4C03-521A-39F7-42F1-CD743D532B65}" v="134" dt="2023-11-26T21:15:30.336"/>
    <p1510:client id="{9084A4DA-4E23-D5DB-DC5A-F8FBC8799B56}" v="1" dt="2023-11-27T16:55:05.250"/>
    <p1510:client id="{98765135-4229-1001-821B-0B5E0130CD6F}" v="1" dt="2023-11-27T11:23:09.342"/>
    <p1510:client id="{BF0443EE-7D92-9A15-6C8D-FCCFB298A3BE}" v="204" dt="2023-11-28T14:24:07.235"/>
    <p1510:client id="{CF30DE29-3DF5-4F2B-BF8C-A14F541763B1}" v="3654" dt="2023-11-25T06:47:16.369"/>
    <p1510:client id="{DCC6EE33-6407-5ED0-0DEF-628445BB6CAF}" v="305" dt="2023-11-25T09:45:35.207"/>
    <p1510:client id="{E6A39E94-8A71-D245-BCE7-5FC152B203D7}" v="6" dt="2023-11-25T03:26:08.412"/>
    <p1510:client id="{F2A8E951-B267-275B-C5EF-1ECE8EDC0C1F}" v="36" dt="2023-11-26T23:25:14.6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27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48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41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04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99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589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8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25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503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663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798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F7EA0E-9196-4767-BBF1-F01DC4315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960A45BF-F638-78F4-6C21-3890DEC21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20" r="-2" b="-2"/>
          <a:stretch/>
        </p:blipFill>
        <p:spPr>
          <a:xfrm>
            <a:off x="28756" y="10"/>
            <a:ext cx="1219199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6F333A-62E0-4AF3-80DE-CFDF4B376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153473 w 12192000"/>
              <a:gd name="connsiteY0" fmla="*/ 805938 h 6858000"/>
              <a:gd name="connsiteX1" fmla="*/ 964227 w 12192000"/>
              <a:gd name="connsiteY1" fmla="*/ 2995186 h 6858000"/>
              <a:gd name="connsiteX2" fmla="*/ 964227 w 12192000"/>
              <a:gd name="connsiteY2" fmla="*/ 3263695 h 6858000"/>
              <a:gd name="connsiteX3" fmla="*/ 964227 w 12192000"/>
              <a:gd name="connsiteY3" fmla="*/ 4781551 h 6858000"/>
              <a:gd name="connsiteX4" fmla="*/ 5343237 w 12192000"/>
              <a:gd name="connsiteY4" fmla="*/ 4781551 h 6858000"/>
              <a:gd name="connsiteX5" fmla="*/ 5343237 w 12192000"/>
              <a:gd name="connsiteY5" fmla="*/ 2995186 h 6858000"/>
              <a:gd name="connsiteX6" fmla="*/ 3153992 w 12192000"/>
              <a:gd name="connsiteY6" fmla="*/ 805938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3153473" y="805938"/>
                </a:moveTo>
                <a:cubicBezTo>
                  <a:pt x="1944364" y="805938"/>
                  <a:pt x="964227" y="1786104"/>
                  <a:pt x="964227" y="2995186"/>
                </a:cubicBezTo>
                <a:lnTo>
                  <a:pt x="964227" y="3263695"/>
                </a:lnTo>
                <a:lnTo>
                  <a:pt x="964227" y="4781551"/>
                </a:lnTo>
                <a:lnTo>
                  <a:pt x="5343237" y="4781551"/>
                </a:lnTo>
                <a:lnTo>
                  <a:pt x="5343237" y="2995186"/>
                </a:lnTo>
                <a:cubicBezTo>
                  <a:pt x="5343237" y="1786104"/>
                  <a:pt x="4363097" y="805938"/>
                  <a:pt x="3153992" y="80593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9570" y="5209099"/>
            <a:ext cx="10388030" cy="981633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By </a:t>
            </a:r>
            <a:r>
              <a:rPr lang="en-US" err="1">
                <a:solidFill>
                  <a:srgbClr val="FFFFFF"/>
                </a:solidFill>
              </a:rPr>
              <a:t>Agampaul</a:t>
            </a:r>
            <a:r>
              <a:rPr lang="en-US">
                <a:solidFill>
                  <a:srgbClr val="FFFFFF"/>
                </a:solidFill>
              </a:rPr>
              <a:t> Singh &amp; Sarah Grossheim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4791" y="1804358"/>
            <a:ext cx="4419600" cy="1459933"/>
          </a:xfrm>
        </p:spPr>
        <p:txBody>
          <a:bodyPr anchor="b">
            <a:normAutofit/>
          </a:bodyPr>
          <a:lstStyle/>
          <a:p>
            <a:pPr algn="r"/>
            <a:r>
              <a:rPr lang="en-US" sz="3600">
                <a:solidFill>
                  <a:srgbClr val="FFFFFF"/>
                </a:solidFill>
              </a:rPr>
              <a:t>Final Project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5150063"/>
            <a:ext cx="10325101" cy="0"/>
          </a:xfrm>
          <a:prstGeom prst="line">
            <a:avLst/>
          </a:prstGeom>
          <a:ln w="1079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C746691-C2EF-D33A-248E-5A9D72650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7" t="41613" r="20000" b="33451"/>
          <a:stretch/>
        </p:blipFill>
        <p:spPr>
          <a:xfrm>
            <a:off x="144735" y="147450"/>
            <a:ext cx="7074596" cy="492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B0401-DE51-1A63-7F9B-6CA862B9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Test plan for Monday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80CFE-7B39-1B09-AE3D-9FB1E2158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60070" lvl="1" indent="-285750">
              <a:buFont typeface="Arial"/>
              <a:buChar char="•"/>
            </a:pPr>
            <a:r>
              <a:rPr lang="en-US" i="0">
                <a:latin typeface="Georgia Pro Light"/>
                <a:cs typeface="Arial"/>
              </a:rPr>
              <a:t>First, I wake up and go to the </a:t>
            </a:r>
            <a:r>
              <a:rPr lang="en-US" b="1" i="0">
                <a:latin typeface="Georgia Pro Light"/>
                <a:cs typeface="Arial"/>
              </a:rPr>
              <a:t>Florence Public Library</a:t>
            </a:r>
            <a:r>
              <a:rPr lang="en-US" i="0">
                <a:latin typeface="Georgia Pro Light"/>
                <a:cs typeface="Arial"/>
              </a:rPr>
              <a:t> to study for my test.</a:t>
            </a:r>
            <a:r>
              <a:rPr lang="en-US" i="0" dirty="0">
                <a:latin typeface="Georgia Pro Light"/>
                <a:cs typeface="Arial"/>
              </a:rPr>
              <a:t> Distance = 2</a:t>
            </a:r>
            <a:endParaRPr lang="en-US" i="0"/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>
                <a:latin typeface="Georgia Pro Light"/>
                <a:cs typeface="Arial"/>
              </a:rPr>
              <a:t>Then, I go back </a:t>
            </a:r>
            <a:r>
              <a:rPr lang="en-US" b="1" i="0">
                <a:latin typeface="Georgia Pro Light"/>
                <a:cs typeface="Arial"/>
              </a:rPr>
              <a:t>home </a:t>
            </a:r>
            <a:r>
              <a:rPr lang="en-US" i="0">
                <a:latin typeface="Georgia Pro Light"/>
                <a:cs typeface="Arial"/>
              </a:rPr>
              <a:t>(to UNA), to take my test.</a:t>
            </a:r>
            <a:r>
              <a:rPr lang="en-US" i="0" dirty="0">
                <a:latin typeface="Georgia Pro Light"/>
                <a:cs typeface="Arial"/>
              </a:rPr>
              <a:t> Distance = 2</a:t>
            </a:r>
            <a:endParaRPr lang="en-US" i="0">
              <a:latin typeface="Georgia Pro Light"/>
              <a:cs typeface="Arial"/>
            </a:endParaRP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>
                <a:latin typeface="Georgia Pro Light"/>
                <a:cs typeface="Arial"/>
              </a:rPr>
              <a:t>I wasn't feeling well during my test, so after, I visited </a:t>
            </a:r>
            <a:r>
              <a:rPr lang="en-US" b="1" i="0">
                <a:latin typeface="Georgia Pro Light"/>
                <a:cs typeface="Arial"/>
              </a:rPr>
              <a:t>UNA Health Services.</a:t>
            </a:r>
            <a:r>
              <a:rPr lang="en-US" b="1" i="0" dirty="0">
                <a:latin typeface="Georgia Pro Light"/>
                <a:cs typeface="Arial"/>
              </a:rPr>
              <a:t> </a:t>
            </a:r>
            <a:r>
              <a:rPr lang="en-US" i="0" dirty="0">
                <a:latin typeface="Georgia Pro Light"/>
                <a:cs typeface="Arial"/>
              </a:rPr>
              <a:t>Distance = 1</a:t>
            </a:r>
            <a:endParaRPr lang="en-US" b="1" i="0">
              <a:latin typeface="Georgia Pro Light"/>
              <a:cs typeface="Arial"/>
            </a:endParaRP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>
                <a:latin typeface="Georgia Pro Light"/>
                <a:cs typeface="Arial"/>
              </a:rPr>
              <a:t>Uh oh, it is worse than I expected. I must go to the hospital. Go to </a:t>
            </a:r>
            <a:r>
              <a:rPr lang="en-US" b="1" i="0">
                <a:latin typeface="Georgia Pro Light"/>
                <a:cs typeface="Arial"/>
              </a:rPr>
              <a:t>North Alabama Medical Center</a:t>
            </a:r>
            <a:r>
              <a:rPr lang="en-US" i="0">
                <a:latin typeface="Georgia Pro Light"/>
                <a:cs typeface="Arial"/>
              </a:rPr>
              <a:t>.</a:t>
            </a:r>
            <a:r>
              <a:rPr lang="en-US" i="0" dirty="0">
                <a:latin typeface="Georgia Pro Light"/>
                <a:cs typeface="Arial"/>
              </a:rPr>
              <a:t> Distance = 3</a:t>
            </a:r>
            <a:endParaRPr lang="en-US" i="0">
              <a:latin typeface="Georgia Pro Light"/>
              <a:cs typeface="Arial"/>
            </a:endParaRP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>
                <a:latin typeface="Georgia Pro Light"/>
                <a:cs typeface="Arial"/>
              </a:rPr>
              <a:t>Turns out I got food poisoning last night from </a:t>
            </a:r>
            <a:r>
              <a:rPr lang="en-US" i="0" err="1">
                <a:latin typeface="Georgia Pro Light"/>
                <a:cs typeface="Arial"/>
              </a:rPr>
              <a:t>Zaxby's</a:t>
            </a:r>
            <a:r>
              <a:rPr lang="en-US" i="0">
                <a:latin typeface="Georgia Pro Light"/>
                <a:cs typeface="Arial"/>
              </a:rPr>
              <a:t>. Go to </a:t>
            </a:r>
            <a:r>
              <a:rPr lang="en-US" b="1" i="0">
                <a:latin typeface="Georgia Pro Light"/>
                <a:cs typeface="Arial"/>
              </a:rPr>
              <a:t>Walmart</a:t>
            </a:r>
            <a:r>
              <a:rPr lang="en-US" i="0">
                <a:latin typeface="Georgia Pro Light"/>
                <a:cs typeface="Arial"/>
              </a:rPr>
              <a:t> to pick up my prescription.</a:t>
            </a:r>
            <a:r>
              <a:rPr lang="en-US" i="0" dirty="0">
                <a:latin typeface="Georgia Pro Light"/>
                <a:cs typeface="Arial"/>
              </a:rPr>
              <a:t> Distance = 6</a:t>
            </a:r>
            <a:endParaRPr lang="en-US" i="0">
              <a:latin typeface="Georgia Pro Light"/>
              <a:cs typeface="Arial"/>
            </a:endParaRP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>
                <a:latin typeface="Georgia Pro Light"/>
                <a:cs typeface="Arial"/>
              </a:rPr>
              <a:t>Go back </a:t>
            </a:r>
            <a:r>
              <a:rPr lang="en-US" b="1" i="0">
                <a:latin typeface="Georgia Pro Light"/>
                <a:cs typeface="Arial"/>
              </a:rPr>
              <a:t>home </a:t>
            </a:r>
            <a:r>
              <a:rPr lang="en-US" i="0">
                <a:latin typeface="Georgia Pro Light"/>
                <a:cs typeface="Arial"/>
              </a:rPr>
              <a:t>to rest for the rest of the day.</a:t>
            </a:r>
            <a:r>
              <a:rPr lang="en-US" i="0" dirty="0">
                <a:latin typeface="Georgia Pro Light"/>
                <a:cs typeface="Arial"/>
              </a:rPr>
              <a:t> Distance = 6</a:t>
            </a:r>
            <a:endParaRPr lang="en-US" i="0">
              <a:latin typeface="Georgia Pro Light"/>
              <a:cs typeface="Arial"/>
            </a:endParaRPr>
          </a:p>
          <a:p>
            <a:pPr marL="560070" lvl="1" indent="-285750">
              <a:buFont typeface="Arial" panose="020B0604020202020204" pitchFamily="34" charset="0"/>
              <a:buChar char="•"/>
            </a:pPr>
            <a:endParaRPr lang="en-US" i="0">
              <a:latin typeface="Georgia Pro Ligh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0340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83BBE-FEC9-ACF4-E93F-D9FB38551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Test plan for Tuesday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58980-DB91-4E34-DEED-C7750B956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/>
              <a:t>I woke up this morning and my classes for today were cancelled. Let's have some fun today! Head to </a:t>
            </a:r>
            <a:r>
              <a:rPr lang="en-US" b="1"/>
              <a:t>Lauderdale Lanes</a:t>
            </a:r>
            <a:r>
              <a:rPr lang="en-US"/>
              <a:t> for a game of bowling!</a:t>
            </a:r>
            <a:r>
              <a:rPr lang="en-US" dirty="0"/>
              <a:t> Distance = 4</a:t>
            </a:r>
            <a:endParaRPr lang="en-US"/>
          </a:p>
          <a:p>
            <a:r>
              <a:rPr lang="en-US"/>
              <a:t>I wanted to continue the physical activity, so I went to </a:t>
            </a:r>
            <a:r>
              <a:rPr lang="en-US" b="1"/>
              <a:t>Workout Anytime</a:t>
            </a:r>
            <a:r>
              <a:rPr lang="en-US"/>
              <a:t> to break a sweat.</a:t>
            </a:r>
            <a:r>
              <a:rPr lang="en-US" dirty="0"/>
              <a:t> Distance = 3</a:t>
            </a:r>
            <a:endParaRPr lang="en-US"/>
          </a:p>
          <a:p>
            <a:r>
              <a:rPr lang="en-US"/>
              <a:t>After all that physical activity, I was craving a corn dog. Go to </a:t>
            </a:r>
            <a:r>
              <a:rPr lang="en-US" b="1"/>
              <a:t>Cookout</a:t>
            </a:r>
            <a:r>
              <a:rPr lang="en-US"/>
              <a:t>!</a:t>
            </a:r>
            <a:r>
              <a:rPr lang="en-US" dirty="0"/>
              <a:t> Distance = 4</a:t>
            </a:r>
            <a:endParaRPr lang="en-US"/>
          </a:p>
          <a:p>
            <a:r>
              <a:rPr lang="en-US"/>
              <a:t>I have been wanting to see the new Hunger Games movie, so go to </a:t>
            </a:r>
            <a:r>
              <a:rPr lang="en-US" b="1"/>
              <a:t>AMC theaters</a:t>
            </a:r>
            <a:r>
              <a:rPr lang="en-US"/>
              <a:t>.</a:t>
            </a:r>
            <a:r>
              <a:rPr lang="en-US" dirty="0"/>
              <a:t> Distance = 4</a:t>
            </a:r>
            <a:endParaRPr lang="en-US"/>
          </a:p>
          <a:p>
            <a:r>
              <a:rPr lang="en-US"/>
              <a:t>My girlfriend just got out of class and wants me to take her on a date. Go to </a:t>
            </a:r>
            <a:r>
              <a:rPr lang="en-US" b="1"/>
              <a:t>Target </a:t>
            </a:r>
            <a:r>
              <a:rPr lang="en-US"/>
              <a:t>to surprise her with a gift. </a:t>
            </a:r>
            <a:r>
              <a:rPr lang="en-US" dirty="0"/>
              <a:t>Distance = 3</a:t>
            </a:r>
            <a:endParaRPr lang="en-US" b="1"/>
          </a:p>
          <a:p>
            <a:r>
              <a:rPr lang="en-US"/>
              <a:t>I met up with her (she loved her gift), now take her skating at the </a:t>
            </a:r>
            <a:r>
              <a:rPr lang="en-US" b="1"/>
              <a:t>Skate Center</a:t>
            </a:r>
            <a:r>
              <a:rPr lang="en-US"/>
              <a:t>.</a:t>
            </a:r>
            <a:r>
              <a:rPr lang="en-US" dirty="0"/>
              <a:t> Distance = 2</a:t>
            </a:r>
            <a:endParaRPr lang="en-US"/>
          </a:p>
          <a:p>
            <a:r>
              <a:rPr lang="en-US"/>
              <a:t>Take her out to eat but only let her order off the dollar menu at </a:t>
            </a:r>
            <a:r>
              <a:rPr lang="en-US" b="1"/>
              <a:t>Mcdonald's</a:t>
            </a:r>
            <a:r>
              <a:rPr lang="en-US"/>
              <a:t>.</a:t>
            </a:r>
            <a:r>
              <a:rPr lang="en-US" dirty="0"/>
              <a:t> Distance = 4</a:t>
            </a:r>
            <a:endParaRPr lang="en-US"/>
          </a:p>
          <a:p>
            <a:r>
              <a:rPr lang="en-US"/>
              <a:t>You are pooped. It is time to go </a:t>
            </a:r>
            <a:r>
              <a:rPr lang="en-US" b="1"/>
              <a:t>home</a:t>
            </a:r>
            <a:r>
              <a:rPr lang="en-US"/>
              <a:t>.</a:t>
            </a:r>
            <a:r>
              <a:rPr lang="en-US" dirty="0"/>
              <a:t> Distance = 2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56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1103961-3F43-462E-9588-B5C7B4E9A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C1CE4-9ECB-C034-DA86-8FE0B8AB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9886" y="1885952"/>
            <a:ext cx="4444829" cy="27633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So... How did we do that?</a:t>
            </a:r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1A81C2ED-F4C7-ACC3-C9DE-E9B15389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499" y="1181100"/>
            <a:ext cx="4381502" cy="438150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7D2E09-61AE-44FF-8043-0EC739283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587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A836-EA57-5581-8A77-7517EC3A3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Adjacency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31A6A-7948-9073-67F6-EC8608062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8" y="1950966"/>
            <a:ext cx="10427841" cy="40183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To implement </a:t>
            </a:r>
            <a:r>
              <a:rPr lang="en-US" err="1"/>
              <a:t>Fluber's</a:t>
            </a:r>
            <a:r>
              <a:rPr lang="en-US"/>
              <a:t> code, we imported a .txt file with this adjacency matrix of our map: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8C24615-F8F4-27B1-7CC8-28F1A9E66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12" t="37064" r="28291" b="14128"/>
          <a:stretch/>
        </p:blipFill>
        <p:spPr>
          <a:xfrm>
            <a:off x="850702" y="2284041"/>
            <a:ext cx="10598073" cy="427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72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EEA128-AE9E-826A-CC1A-699050F4E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93" y="895440"/>
            <a:ext cx="4569407" cy="156008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Algorithm Used: </a:t>
            </a:r>
            <a:r>
              <a:rPr lang="en-US" sz="3700" err="1"/>
              <a:t>Djikstra's</a:t>
            </a:r>
            <a:r>
              <a:rPr lang="en-US" sz="3700"/>
              <a:t> Algorithm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500" y="2871627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E81DA-7E93-3D5A-3102-5214F7ACE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0033" y="2753546"/>
            <a:ext cx="3746928" cy="34025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To implement the code for the shortest path problem, we used </a:t>
            </a:r>
            <a:r>
              <a:rPr lang="en-US" dirty="0" err="1"/>
              <a:t>Djikstra's</a:t>
            </a:r>
            <a:r>
              <a:rPr lang="en-US" dirty="0"/>
              <a:t> algorithm. </a:t>
            </a:r>
          </a:p>
          <a:p>
            <a:r>
              <a:rPr lang="en-US" dirty="0"/>
              <a:t>This algorithm will be explained in the code.</a:t>
            </a:r>
          </a:p>
        </p:txBody>
      </p:sp>
      <p:pic>
        <p:nvPicPr>
          <p:cNvPr id="5" name="Picture 4" descr="Vibrant multicolour checkered floor design">
            <a:extLst>
              <a:ext uri="{FF2B5EF4-FFF2-40B4-BE49-F238E27FC236}">
                <a16:creationId xmlns:a16="http://schemas.microsoft.com/office/drawing/2014/main" id="{0146E283-542D-110C-8EFB-CBC0507F0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59" r="21006" b="-4"/>
          <a:stretch/>
        </p:blipFill>
        <p:spPr>
          <a:xfrm>
            <a:off x="6096000" y="-16591"/>
            <a:ext cx="6107073" cy="68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6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500" y="2871627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B6AC7-6101-6132-F268-2F1BC75BB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144" y="1596435"/>
            <a:ext cx="3746928" cy="340255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3600" dirty="0">
                <a:ea typeface="+mn-lt"/>
                <a:cs typeface="+mn-lt"/>
              </a:rPr>
              <a:t>Since you have seen how we implemented it, let's take a look at the code.</a:t>
            </a:r>
            <a:endParaRPr lang="en-US" sz="3600" dirty="0"/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9123F860-1C38-23C6-E36E-5232F38CF1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51" r="20353" b="2"/>
          <a:stretch/>
        </p:blipFill>
        <p:spPr>
          <a:xfrm>
            <a:off x="6096000" y="-16591"/>
            <a:ext cx="6107073" cy="68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47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4F1B1F-38C9-4BA3-8793-E2B6FC978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image of hands applauding">
            <a:extLst>
              <a:ext uri="{FF2B5EF4-FFF2-40B4-BE49-F238E27FC236}">
                <a16:creationId xmlns:a16="http://schemas.microsoft.com/office/drawing/2014/main" id="{6BFD167B-A9A4-446C-8063-EF00392DDF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572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40A82C2B-B640-4B39-A4B8-3189B458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4990" y="859953"/>
            <a:ext cx="4379010" cy="5197947"/>
          </a:xfrm>
          <a:custGeom>
            <a:avLst/>
            <a:gdLst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2480538 h 5246128"/>
              <a:gd name="connsiteX4" fmla="*/ 4419600 w 4419600"/>
              <a:gd name="connsiteY4" fmla="*/ 4975131 h 5246128"/>
              <a:gd name="connsiteX5" fmla="*/ 4419600 w 4419600"/>
              <a:gd name="connsiteY5" fmla="*/ 5246128 h 5246128"/>
              <a:gd name="connsiteX6" fmla="*/ 0 w 4419600"/>
              <a:gd name="connsiteY6" fmla="*/ 5246128 h 5246128"/>
              <a:gd name="connsiteX7" fmla="*/ 0 w 4419600"/>
              <a:gd name="connsiteY7" fmla="*/ 4975131 h 5246128"/>
              <a:gd name="connsiteX8" fmla="*/ 0 w 4419600"/>
              <a:gd name="connsiteY8" fmla="*/ 2480538 h 5246128"/>
              <a:gd name="connsiteX9" fmla="*/ 0 w 4419600"/>
              <a:gd name="connsiteY9" fmla="*/ 2209541 h 5246128"/>
              <a:gd name="connsiteX10" fmla="*/ 2209538 w 4419600"/>
              <a:gd name="connsiteY10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4975131 h 5246128"/>
              <a:gd name="connsiteX4" fmla="*/ 4419600 w 4419600"/>
              <a:gd name="connsiteY4" fmla="*/ 5246128 h 5246128"/>
              <a:gd name="connsiteX5" fmla="*/ 0 w 4419600"/>
              <a:gd name="connsiteY5" fmla="*/ 5246128 h 5246128"/>
              <a:gd name="connsiteX6" fmla="*/ 0 w 4419600"/>
              <a:gd name="connsiteY6" fmla="*/ 4975131 h 5246128"/>
              <a:gd name="connsiteX7" fmla="*/ 0 w 4419600"/>
              <a:gd name="connsiteY7" fmla="*/ 2480538 h 5246128"/>
              <a:gd name="connsiteX8" fmla="*/ 0 w 4419600"/>
              <a:gd name="connsiteY8" fmla="*/ 2209541 h 5246128"/>
              <a:gd name="connsiteX9" fmla="*/ 2209538 w 4419600"/>
              <a:gd name="connsiteY9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4975131 h 5246128"/>
              <a:gd name="connsiteX6" fmla="*/ 0 w 4419600"/>
              <a:gd name="connsiteY6" fmla="*/ 2480538 h 5246128"/>
              <a:gd name="connsiteX7" fmla="*/ 0 w 4419600"/>
              <a:gd name="connsiteY7" fmla="*/ 2209541 h 5246128"/>
              <a:gd name="connsiteX8" fmla="*/ 2209538 w 4419600"/>
              <a:gd name="connsiteY8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2480538 h 5246128"/>
              <a:gd name="connsiteX6" fmla="*/ 0 w 4419600"/>
              <a:gd name="connsiteY6" fmla="*/ 2209541 h 5246128"/>
              <a:gd name="connsiteX7" fmla="*/ 2209538 w 4419600"/>
              <a:gd name="connsiteY7" fmla="*/ 0 h 524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246128">
                <a:moveTo>
                  <a:pt x="2209538" y="0"/>
                </a:moveTo>
                <a:lnTo>
                  <a:pt x="2210062" y="0"/>
                </a:lnTo>
                <a:cubicBezTo>
                  <a:pt x="3430375" y="0"/>
                  <a:pt x="4419600" y="989251"/>
                  <a:pt x="4419600" y="2209541"/>
                </a:cubicBezTo>
                <a:lnTo>
                  <a:pt x="4419600" y="5246128"/>
                </a:lnTo>
                <a:lnTo>
                  <a:pt x="0" y="5246128"/>
                </a:lnTo>
                <a:lnTo>
                  <a:pt x="0" y="2480538"/>
                </a:lnTo>
                <a:lnTo>
                  <a:pt x="0" y="2209541"/>
                </a:lnTo>
                <a:cubicBezTo>
                  <a:pt x="0" y="989251"/>
                  <a:pt x="989222" y="0"/>
                  <a:pt x="220953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B94A7-A2FA-43C0-9CA5-0739B07AD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964" y="1799771"/>
            <a:ext cx="3373063" cy="18484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Thank you for listening!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91899A-6176-48DA-BF9E-4D278C5FB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415286" y="4316294"/>
            <a:ext cx="1458419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231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F4F1B1F-38C9-4BA3-8793-E2B6FC978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0A82C2B-B640-4B39-A4B8-3189B458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4990" y="859953"/>
            <a:ext cx="4379010" cy="5197947"/>
          </a:xfrm>
          <a:custGeom>
            <a:avLst/>
            <a:gdLst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2480538 h 5246128"/>
              <a:gd name="connsiteX4" fmla="*/ 4419600 w 4419600"/>
              <a:gd name="connsiteY4" fmla="*/ 4975131 h 5246128"/>
              <a:gd name="connsiteX5" fmla="*/ 4419600 w 4419600"/>
              <a:gd name="connsiteY5" fmla="*/ 5246128 h 5246128"/>
              <a:gd name="connsiteX6" fmla="*/ 0 w 4419600"/>
              <a:gd name="connsiteY6" fmla="*/ 5246128 h 5246128"/>
              <a:gd name="connsiteX7" fmla="*/ 0 w 4419600"/>
              <a:gd name="connsiteY7" fmla="*/ 4975131 h 5246128"/>
              <a:gd name="connsiteX8" fmla="*/ 0 w 4419600"/>
              <a:gd name="connsiteY8" fmla="*/ 2480538 h 5246128"/>
              <a:gd name="connsiteX9" fmla="*/ 0 w 4419600"/>
              <a:gd name="connsiteY9" fmla="*/ 2209541 h 5246128"/>
              <a:gd name="connsiteX10" fmla="*/ 2209538 w 4419600"/>
              <a:gd name="connsiteY10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4975131 h 5246128"/>
              <a:gd name="connsiteX4" fmla="*/ 4419600 w 4419600"/>
              <a:gd name="connsiteY4" fmla="*/ 5246128 h 5246128"/>
              <a:gd name="connsiteX5" fmla="*/ 0 w 4419600"/>
              <a:gd name="connsiteY5" fmla="*/ 5246128 h 5246128"/>
              <a:gd name="connsiteX6" fmla="*/ 0 w 4419600"/>
              <a:gd name="connsiteY6" fmla="*/ 4975131 h 5246128"/>
              <a:gd name="connsiteX7" fmla="*/ 0 w 4419600"/>
              <a:gd name="connsiteY7" fmla="*/ 2480538 h 5246128"/>
              <a:gd name="connsiteX8" fmla="*/ 0 w 4419600"/>
              <a:gd name="connsiteY8" fmla="*/ 2209541 h 5246128"/>
              <a:gd name="connsiteX9" fmla="*/ 2209538 w 4419600"/>
              <a:gd name="connsiteY9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4975131 h 5246128"/>
              <a:gd name="connsiteX6" fmla="*/ 0 w 4419600"/>
              <a:gd name="connsiteY6" fmla="*/ 2480538 h 5246128"/>
              <a:gd name="connsiteX7" fmla="*/ 0 w 4419600"/>
              <a:gd name="connsiteY7" fmla="*/ 2209541 h 5246128"/>
              <a:gd name="connsiteX8" fmla="*/ 2209538 w 4419600"/>
              <a:gd name="connsiteY8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2480538 h 5246128"/>
              <a:gd name="connsiteX6" fmla="*/ 0 w 4419600"/>
              <a:gd name="connsiteY6" fmla="*/ 2209541 h 5246128"/>
              <a:gd name="connsiteX7" fmla="*/ 2209538 w 4419600"/>
              <a:gd name="connsiteY7" fmla="*/ 0 h 524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246128">
                <a:moveTo>
                  <a:pt x="2209538" y="0"/>
                </a:moveTo>
                <a:lnTo>
                  <a:pt x="2210062" y="0"/>
                </a:lnTo>
                <a:cubicBezTo>
                  <a:pt x="3430375" y="0"/>
                  <a:pt x="4419600" y="989251"/>
                  <a:pt x="4419600" y="2209541"/>
                </a:cubicBezTo>
                <a:lnTo>
                  <a:pt x="4419600" y="5246128"/>
                </a:lnTo>
                <a:lnTo>
                  <a:pt x="0" y="5246128"/>
                </a:lnTo>
                <a:lnTo>
                  <a:pt x="0" y="2480538"/>
                </a:lnTo>
                <a:lnTo>
                  <a:pt x="0" y="2209541"/>
                </a:lnTo>
                <a:cubicBezTo>
                  <a:pt x="0" y="989251"/>
                  <a:pt x="989222" y="0"/>
                  <a:pt x="2209538" y="0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683B8C-501E-86A9-E4A6-F7B6438F6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352" y="2130451"/>
            <a:ext cx="3906663" cy="18484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/>
              <a:t>We proudly present to you...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091899A-6176-48DA-BF9E-4D278C5FB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415286" y="4316294"/>
            <a:ext cx="1458419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F552601-E758-FB75-FED1-69EF2FB15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658" t="40074" r="24845" b="23529"/>
          <a:stretch/>
        </p:blipFill>
        <p:spPr>
          <a:xfrm>
            <a:off x="6288990" y="967505"/>
            <a:ext cx="4988610" cy="498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8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69F96FE-C3F5-4F02-8428-78ADCB975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taxi cab sign">
            <a:extLst>
              <a:ext uri="{FF2B5EF4-FFF2-40B4-BE49-F238E27FC236}">
                <a16:creationId xmlns:a16="http://schemas.microsoft.com/office/drawing/2014/main" id="{4A5FA840-235E-7AA8-8D99-DF12FC86A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0" r="-2" b="806"/>
          <a:stretch/>
        </p:blipFill>
        <p:spPr>
          <a:xfrm>
            <a:off x="14397" y="-1"/>
            <a:ext cx="12191979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0C6B76-4D7E-4FE2-84E4-C4734B2B4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2" y="1"/>
            <a:ext cx="12191999" cy="377945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5000"/>
                </a:srgbClr>
              </a:gs>
              <a:gs pos="100000">
                <a:srgbClr val="000000">
                  <a:alpha val="64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BC6C2-F587-3CE4-BB71-E0EAB425A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989" y="179951"/>
            <a:ext cx="10447724" cy="1030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What is </a:t>
            </a:r>
            <a:r>
              <a:rPr lang="en-US" sz="4800" err="1">
                <a:solidFill>
                  <a:srgbClr val="FFFFFF"/>
                </a:solidFill>
              </a:rPr>
              <a:t>Fluber</a:t>
            </a:r>
            <a:r>
              <a:rPr lang="en-US" sz="4800">
                <a:solidFill>
                  <a:srgbClr val="FFFFFF"/>
                </a:solidFill>
              </a:rPr>
              <a:t>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B40CD-1C3E-C94C-C81F-67DD96CE0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136" y="1340903"/>
            <a:ext cx="10381316" cy="464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1800" cap="all" spc="300" err="1">
                <a:solidFill>
                  <a:srgbClr val="FFFFFF"/>
                </a:solidFill>
              </a:rPr>
              <a:t>Fluber</a:t>
            </a:r>
            <a:r>
              <a:rPr lang="en-US" sz="1800" cap="all" spc="300">
                <a:solidFill>
                  <a:srgbClr val="FFFFFF"/>
                </a:solidFill>
              </a:rPr>
              <a:t> is Florence Alabama's very own uber service!</a:t>
            </a: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1808741"/>
            <a:ext cx="10325101" cy="0"/>
          </a:xfrm>
          <a:prstGeom prst="line">
            <a:avLst/>
          </a:prstGeom>
          <a:ln w="1079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CC44EDA-FF7C-3C6E-5DD5-EB6E2F9384E4}"/>
              </a:ext>
            </a:extLst>
          </p:cNvPr>
          <p:cNvSpPr txBox="1"/>
          <p:nvPr/>
        </p:nvSpPr>
        <p:spPr>
          <a:xfrm>
            <a:off x="5183350" y="2342259"/>
            <a:ext cx="3053312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300" b="1">
                <a:solidFill>
                  <a:srgbClr val="7030A0"/>
                </a:solidFill>
              </a:rPr>
              <a:t>UNA STUDENTS ONLY!!!</a:t>
            </a:r>
            <a:endParaRPr lang="en-US" sz="3300" b="1"/>
          </a:p>
        </p:txBody>
      </p:sp>
    </p:spTree>
    <p:extLst>
      <p:ext uri="{BB962C8B-B14F-4D97-AF65-F5344CB8AC3E}">
        <p14:creationId xmlns:p14="http://schemas.microsoft.com/office/powerpoint/2010/main" val="119808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F4FAE-3750-B513-DEF6-018C916AB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92" y="334723"/>
            <a:ext cx="5187633" cy="1560083"/>
          </a:xfrm>
        </p:spPr>
        <p:txBody>
          <a:bodyPr>
            <a:normAutofit/>
          </a:bodyPr>
          <a:lstStyle/>
          <a:p>
            <a:r>
              <a:rPr lang="en-US" err="1"/>
              <a:t>Fluber</a:t>
            </a:r>
            <a:r>
              <a:rPr lang="en-US"/>
              <a:t> is your friend.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500" y="2871627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3E06F-DA9C-B743-2051-762621E5F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807" y="2005922"/>
            <a:ext cx="4940247" cy="439459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200"/>
              <a:t>As a student at the University of North Alabama, you will need access to specific amenities on a daily basis. </a:t>
            </a:r>
          </a:p>
          <a:p>
            <a:pPr>
              <a:lnSpc>
                <a:spcPct val="110000"/>
              </a:lnSpc>
            </a:pPr>
            <a:r>
              <a:rPr lang="en-US" sz="2200"/>
              <a:t>These include things like:</a:t>
            </a:r>
          </a:p>
          <a:p>
            <a:pPr marL="788670" lvl="2" indent="-285750">
              <a:lnSpc>
                <a:spcPct val="110000"/>
              </a:lnSpc>
              <a:buFont typeface="Arial"/>
              <a:buChar char="•"/>
            </a:pPr>
            <a:r>
              <a:rPr lang="en-US" sz="2200" i="0"/>
              <a:t>Restaurants</a:t>
            </a:r>
          </a:p>
          <a:p>
            <a:pPr marL="788670" lvl="2" indent="-285750">
              <a:lnSpc>
                <a:spcPct val="110000"/>
              </a:lnSpc>
              <a:buFont typeface="Arial"/>
              <a:buChar char="•"/>
            </a:pPr>
            <a:r>
              <a:rPr lang="en-US" sz="2200" i="0"/>
              <a:t>Gyms</a:t>
            </a:r>
          </a:p>
          <a:p>
            <a:pPr marL="788670" lvl="2" indent="-285750">
              <a:lnSpc>
                <a:spcPct val="110000"/>
              </a:lnSpc>
              <a:buFont typeface="Arial"/>
              <a:buChar char="•"/>
            </a:pPr>
            <a:r>
              <a:rPr lang="en-US" sz="2200" i="0"/>
              <a:t>Libraries</a:t>
            </a:r>
          </a:p>
          <a:p>
            <a:pPr marL="788670" lvl="2" indent="-285750">
              <a:lnSpc>
                <a:spcPct val="110000"/>
              </a:lnSpc>
              <a:buFont typeface="Arial"/>
              <a:buChar char="•"/>
            </a:pPr>
            <a:r>
              <a:rPr lang="en-US" sz="2200" i="0"/>
              <a:t>Grocery Stores</a:t>
            </a:r>
          </a:p>
          <a:p>
            <a:pPr marL="788670" lvl="2" indent="-285750">
              <a:lnSpc>
                <a:spcPct val="110000"/>
              </a:lnSpc>
              <a:buFont typeface="Arial"/>
              <a:buChar char="•"/>
            </a:pPr>
            <a:r>
              <a:rPr lang="en-US" sz="2200" i="0"/>
              <a:t>Entertainment</a:t>
            </a:r>
          </a:p>
          <a:p>
            <a:pPr marL="788670" lvl="2" indent="-285750">
              <a:lnSpc>
                <a:spcPct val="110000"/>
              </a:lnSpc>
              <a:buFont typeface="Arial"/>
              <a:buChar char="•"/>
            </a:pPr>
            <a:r>
              <a:rPr lang="en-US" sz="2200" i="0"/>
              <a:t>Health </a:t>
            </a:r>
            <a:r>
              <a:rPr lang="en-US" sz="2200"/>
              <a:t>Services</a:t>
            </a:r>
            <a:endParaRPr lang="en-US" sz="2200" b="1"/>
          </a:p>
        </p:txBody>
      </p:sp>
      <p:pic>
        <p:nvPicPr>
          <p:cNvPr id="6" name="Picture 5" descr="University of North Alabama - Ulacit Costa Rica">
            <a:extLst>
              <a:ext uri="{FF2B5EF4-FFF2-40B4-BE49-F238E27FC236}">
                <a16:creationId xmlns:a16="http://schemas.microsoft.com/office/drawing/2014/main" id="{D9C72EF3-9297-53C0-E5E9-D89935A25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89" r="17841" b="1"/>
          <a:stretch/>
        </p:blipFill>
        <p:spPr>
          <a:xfrm>
            <a:off x="6096000" y="-16591"/>
            <a:ext cx="6107073" cy="68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41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659C7-BD97-A9DC-13C6-452269571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29010-C046-115B-09DE-F1D934607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57" y="2065984"/>
            <a:ext cx="11276104" cy="39032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/>
              <a:t>The purpose </a:t>
            </a:r>
            <a:r>
              <a:rPr lang="en-US" err="1"/>
              <a:t>Fluber</a:t>
            </a:r>
            <a:r>
              <a:rPr lang="en-US"/>
              <a:t> is to find the shortest path that gets students where they need to go!</a:t>
            </a:r>
          </a:p>
        </p:txBody>
      </p:sp>
      <p:pic>
        <p:nvPicPr>
          <p:cNvPr id="4" name="Picture 3" descr="Path Photos, Download The BEST Free Path Stock Photos &amp; HD Images">
            <a:extLst>
              <a:ext uri="{FF2B5EF4-FFF2-40B4-BE49-F238E27FC236}">
                <a16:creationId xmlns:a16="http://schemas.microsoft.com/office/drawing/2014/main" id="{A32C583C-16B2-3C73-64FF-C120EFB86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23" y="2566681"/>
            <a:ext cx="10334443" cy="35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17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61285-9B4E-0C98-68DA-2A05818A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6052" y="488113"/>
            <a:ext cx="12929500" cy="1057302"/>
          </a:xfrm>
        </p:spPr>
        <p:txBody>
          <a:bodyPr>
            <a:normAutofit/>
          </a:bodyPr>
          <a:lstStyle/>
          <a:p>
            <a:pPr algn="ctr"/>
            <a:r>
              <a:rPr lang="en-US" sz="3800" err="1"/>
              <a:t>Fluber</a:t>
            </a:r>
            <a:r>
              <a:rPr lang="en-US" sz="3800"/>
              <a:t> will get you to any of these places as fast as possible!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F521E-3BD2-ED91-730A-6FF4FD52A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908" y="1720928"/>
            <a:ext cx="2405274" cy="1933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u="sng"/>
              <a:t>Restaurants</a:t>
            </a:r>
          </a:p>
          <a:p>
            <a:r>
              <a:rPr lang="en-US"/>
              <a:t>Mcdonald's</a:t>
            </a:r>
          </a:p>
          <a:p>
            <a:r>
              <a:rPr lang="en-US" err="1"/>
              <a:t>Zaxby's</a:t>
            </a:r>
            <a:endParaRPr lang="en-US"/>
          </a:p>
          <a:p>
            <a:r>
              <a:rPr lang="en-US"/>
              <a:t>Cookout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143F71-2491-CB8B-6DEB-91BBBDBBC091}"/>
              </a:ext>
            </a:extLst>
          </p:cNvPr>
          <p:cNvSpPr txBox="1">
            <a:spLocks/>
          </p:cNvSpPr>
          <p:nvPr/>
        </p:nvSpPr>
        <p:spPr>
          <a:xfrm>
            <a:off x="1764158" y="4202459"/>
            <a:ext cx="2405274" cy="19192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Tx/>
              <a:buNone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6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/>
              <a:t>Gyms</a:t>
            </a:r>
          </a:p>
          <a:p>
            <a:r>
              <a:rPr lang="en-US"/>
              <a:t>Planet Fitness</a:t>
            </a:r>
          </a:p>
          <a:p>
            <a:r>
              <a:rPr lang="en-US"/>
              <a:t>Workout Anytime</a:t>
            </a:r>
          </a:p>
          <a:p>
            <a:r>
              <a:rPr lang="en-US"/>
              <a:t>Crunch Fitness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EE795A-A044-9043-14E6-3B2803126945}"/>
              </a:ext>
            </a:extLst>
          </p:cNvPr>
          <p:cNvSpPr txBox="1">
            <a:spLocks/>
          </p:cNvSpPr>
          <p:nvPr/>
        </p:nvSpPr>
        <p:spPr>
          <a:xfrm>
            <a:off x="8118951" y="4202460"/>
            <a:ext cx="2951613" cy="19192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Tx/>
              <a:buNone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6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/>
              <a:t>Libraries</a:t>
            </a:r>
            <a:endParaRPr lang="en-US"/>
          </a:p>
          <a:p>
            <a:r>
              <a:rPr lang="en-US"/>
              <a:t>Collier Library</a:t>
            </a:r>
          </a:p>
          <a:p>
            <a:r>
              <a:rPr lang="en-US"/>
              <a:t>Florence Public Library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112825-1F7F-2D36-7518-9B8191A43C29}"/>
              </a:ext>
            </a:extLst>
          </p:cNvPr>
          <p:cNvSpPr txBox="1">
            <a:spLocks/>
          </p:cNvSpPr>
          <p:nvPr/>
        </p:nvSpPr>
        <p:spPr>
          <a:xfrm>
            <a:off x="8118949" y="1715176"/>
            <a:ext cx="2405274" cy="19192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Tx/>
              <a:buNone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6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/>
              <a:t>Grocery Stores</a:t>
            </a:r>
            <a:endParaRPr lang="en-US"/>
          </a:p>
          <a:p>
            <a:r>
              <a:rPr lang="en-US"/>
              <a:t>Walmart</a:t>
            </a:r>
          </a:p>
          <a:p>
            <a:r>
              <a:rPr lang="en-US"/>
              <a:t>Target</a:t>
            </a:r>
          </a:p>
          <a:p>
            <a:r>
              <a:rPr lang="en-US"/>
              <a:t>Aldi's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7884EC-653F-E8BF-2756-086BA7AD865F}"/>
              </a:ext>
            </a:extLst>
          </p:cNvPr>
          <p:cNvSpPr txBox="1">
            <a:spLocks/>
          </p:cNvSpPr>
          <p:nvPr/>
        </p:nvSpPr>
        <p:spPr>
          <a:xfrm>
            <a:off x="4855288" y="1715174"/>
            <a:ext cx="2405274" cy="19192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Tx/>
              <a:buNone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6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/>
              <a:t>Entertainment</a:t>
            </a:r>
            <a:endParaRPr lang="en-US"/>
          </a:p>
          <a:p>
            <a:r>
              <a:rPr lang="en-US"/>
              <a:t>Lauderdale Lanes</a:t>
            </a:r>
          </a:p>
          <a:p>
            <a:r>
              <a:rPr lang="en-US"/>
              <a:t>AMC Theaters</a:t>
            </a:r>
          </a:p>
          <a:p>
            <a:r>
              <a:rPr lang="en-US"/>
              <a:t>Skate Center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7A09E3D-A673-F8A1-A06E-0BA5C9C04D0A}"/>
              </a:ext>
            </a:extLst>
          </p:cNvPr>
          <p:cNvSpPr txBox="1">
            <a:spLocks/>
          </p:cNvSpPr>
          <p:nvPr/>
        </p:nvSpPr>
        <p:spPr>
          <a:xfrm>
            <a:off x="4855288" y="4202459"/>
            <a:ext cx="2850972" cy="19192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Tx/>
              <a:buNone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6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/>
              <a:t>Health Services</a:t>
            </a:r>
            <a:endParaRPr lang="en-US"/>
          </a:p>
          <a:p>
            <a:r>
              <a:rPr lang="en-US"/>
              <a:t>North Alabama Medical Center</a:t>
            </a:r>
          </a:p>
          <a:p>
            <a:r>
              <a:rPr lang="en-US"/>
              <a:t>UNA Health Services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060D3B-DBD8-B52A-7904-2661246945E8}"/>
              </a:ext>
            </a:extLst>
          </p:cNvPr>
          <p:cNvCxnSpPr/>
          <p:nvPr/>
        </p:nvCxnSpPr>
        <p:spPr>
          <a:xfrm flipV="1">
            <a:off x="966158" y="3814314"/>
            <a:ext cx="10245305" cy="48880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488FBA-B750-5A47-D5F7-49CE997D1187}"/>
              </a:ext>
            </a:extLst>
          </p:cNvPr>
          <p:cNvCxnSpPr>
            <a:cxnSpLocks/>
          </p:cNvCxnSpPr>
          <p:nvPr/>
        </p:nvCxnSpPr>
        <p:spPr>
          <a:xfrm>
            <a:off x="4373593" y="1620328"/>
            <a:ext cx="23003" cy="4523117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6B44B5-22B4-D4C7-1188-9E9638E336F2}"/>
              </a:ext>
            </a:extLst>
          </p:cNvPr>
          <p:cNvCxnSpPr>
            <a:cxnSpLocks/>
          </p:cNvCxnSpPr>
          <p:nvPr/>
        </p:nvCxnSpPr>
        <p:spPr>
          <a:xfrm flipV="1">
            <a:off x="966160" y="1557069"/>
            <a:ext cx="10245304" cy="5747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50F51B-9CC7-65AA-43CE-5467AEDE9AE0}"/>
              </a:ext>
            </a:extLst>
          </p:cNvPr>
          <p:cNvCxnSpPr>
            <a:cxnSpLocks/>
          </p:cNvCxnSpPr>
          <p:nvPr/>
        </p:nvCxnSpPr>
        <p:spPr>
          <a:xfrm>
            <a:off x="7781026" y="1534063"/>
            <a:ext cx="23003" cy="4523117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1B760B-3BB2-FA5D-90DA-D7C69432252E}"/>
              </a:ext>
            </a:extLst>
          </p:cNvPr>
          <p:cNvCxnSpPr>
            <a:cxnSpLocks/>
          </p:cNvCxnSpPr>
          <p:nvPr/>
        </p:nvCxnSpPr>
        <p:spPr>
          <a:xfrm>
            <a:off x="966159" y="1649082"/>
            <a:ext cx="8626" cy="4494363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6F3B8D-17E9-7ED3-C9BC-DEC6D21F30A7}"/>
              </a:ext>
            </a:extLst>
          </p:cNvPr>
          <p:cNvCxnSpPr>
            <a:cxnSpLocks/>
          </p:cNvCxnSpPr>
          <p:nvPr/>
        </p:nvCxnSpPr>
        <p:spPr>
          <a:xfrm>
            <a:off x="11202838" y="1620327"/>
            <a:ext cx="23003" cy="4523117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88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683C7-2F84-2C33-1B89-DF6B7A15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516868"/>
            <a:ext cx="10427840" cy="1086056"/>
          </a:xfrm>
        </p:spPr>
        <p:txBody>
          <a:bodyPr/>
          <a:lstStyle/>
          <a:p>
            <a:pPr algn="ctr"/>
            <a:r>
              <a:rPr lang="en-US" err="1"/>
              <a:t>Fluber's</a:t>
            </a:r>
            <a:r>
              <a:rPr lang="en-US"/>
              <a:t> Route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6240A308-2B60-F051-756B-BB0E81C64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520" y="1521464"/>
            <a:ext cx="10340997" cy="4636541"/>
          </a:xfrm>
        </p:spPr>
      </p:pic>
    </p:spTree>
    <p:extLst>
      <p:ext uri="{BB962C8B-B14F-4D97-AF65-F5344CB8AC3E}">
        <p14:creationId xmlns:p14="http://schemas.microsoft.com/office/powerpoint/2010/main" val="602508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1103961-3F43-462E-9588-B5C7B4E9A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C201E9-254F-0293-8301-23EA56365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9886" y="1885952"/>
            <a:ext cx="4444829" cy="27633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/>
              <a:t>Coming up next is one student's three-day schedule that helps test out the functionality of </a:t>
            </a:r>
            <a:r>
              <a:rPr lang="en-US" sz="3000" err="1"/>
              <a:t>Fluber's</a:t>
            </a:r>
            <a:r>
              <a:rPr lang="en-US" sz="3000"/>
              <a:t> code.</a:t>
            </a:r>
          </a:p>
        </p:txBody>
      </p:sp>
      <p:pic>
        <p:nvPicPr>
          <p:cNvPr id="7" name="Graphic 6" descr="Classroom">
            <a:extLst>
              <a:ext uri="{FF2B5EF4-FFF2-40B4-BE49-F238E27FC236}">
                <a16:creationId xmlns:a16="http://schemas.microsoft.com/office/drawing/2014/main" id="{655CF3B4-F96E-AAF0-78C4-6CAEFABCA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499" y="1181100"/>
            <a:ext cx="4381502" cy="4381502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7D2E09-61AE-44FF-8043-0EC739283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494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DF3A-5EAC-3D7F-02E0-87EC73FF2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Test plan for Sunday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13E76-793A-4149-AA10-F4D64EE38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8" y="2080361"/>
            <a:ext cx="10427841" cy="39032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60070" lvl="1" indent="-285750">
              <a:buFont typeface="Arial"/>
              <a:buChar char="•"/>
            </a:pPr>
            <a:r>
              <a:rPr lang="en-US" i="0" dirty="0"/>
              <a:t>First, I wake up and knock out an early morning workout at </a:t>
            </a:r>
            <a:r>
              <a:rPr lang="en-US" b="1" i="0" dirty="0"/>
              <a:t>Planet Fitness</a:t>
            </a:r>
            <a:r>
              <a:rPr lang="en-US" i="0" dirty="0"/>
              <a:t>.  Distance = 3</a:t>
            </a:r>
            <a:endParaRPr lang="en-US"/>
          </a:p>
          <a:p>
            <a:pPr marL="560070" lvl="1" indent="-285750">
              <a:buFont typeface="Arial"/>
              <a:buChar char="•"/>
            </a:pPr>
            <a:r>
              <a:rPr lang="en-US" i="0" dirty="0"/>
              <a:t>The only snack I like to eat is pork rind cereal, but I ran out this morning. So now I must go grocery shopping. Head to </a:t>
            </a:r>
            <a:r>
              <a:rPr lang="en-US" b="1" i="0" dirty="0"/>
              <a:t>Aldi's</a:t>
            </a:r>
            <a:r>
              <a:rPr lang="en-US" i="0" dirty="0"/>
              <a:t>! Distance = 4</a:t>
            </a:r>
            <a:endParaRPr lang="en-US" i="0"/>
          </a:p>
          <a:p>
            <a:pPr marL="560070" lvl="1" indent="-285750">
              <a:buFont typeface="Arial"/>
              <a:buChar char="•"/>
            </a:pPr>
            <a:r>
              <a:rPr lang="en-US" i="0" dirty="0"/>
              <a:t>Since I had to buy milk for my </a:t>
            </a:r>
            <a:r>
              <a:rPr lang="en-US" i="0" dirty="0" err="1"/>
              <a:t>Porkio's</a:t>
            </a:r>
            <a:r>
              <a:rPr lang="en-US" i="0" dirty="0"/>
              <a:t>, I must now take my groceries </a:t>
            </a:r>
            <a:r>
              <a:rPr lang="en-US" b="1" i="0" dirty="0"/>
              <a:t>home</a:t>
            </a:r>
            <a:r>
              <a:rPr lang="en-US" i="0" dirty="0"/>
              <a:t>. Distance = 4</a:t>
            </a:r>
            <a:endParaRPr lang="en-US" i="0"/>
          </a:p>
          <a:p>
            <a:pPr marL="560070" lvl="1" indent="-285750">
              <a:buFont typeface="Arial"/>
              <a:buChar char="•"/>
            </a:pPr>
            <a:r>
              <a:rPr lang="en-US" i="0" dirty="0"/>
              <a:t>I have a test tomorrow, so I will go to the </a:t>
            </a:r>
            <a:r>
              <a:rPr lang="en-US" b="1" i="0" dirty="0"/>
              <a:t>Collier Library</a:t>
            </a:r>
            <a:r>
              <a:rPr lang="en-US" i="0" dirty="0"/>
              <a:t> to have a study sesh. Distance = 1</a:t>
            </a:r>
            <a:endParaRPr lang="en-US" i="0"/>
          </a:p>
          <a:p>
            <a:pPr marL="560070" lvl="1" indent="-285750">
              <a:buFont typeface="Arial"/>
              <a:buChar char="•"/>
            </a:pPr>
            <a:r>
              <a:rPr lang="en-US" i="0" dirty="0"/>
              <a:t>My roommate is hungry, and they invited me to go out to eat. Head to </a:t>
            </a:r>
            <a:r>
              <a:rPr lang="en-US" b="1" i="0" dirty="0" err="1"/>
              <a:t>Zaxby's</a:t>
            </a:r>
            <a:r>
              <a:rPr lang="en-US" i="0" dirty="0"/>
              <a:t>. Distance = 4</a:t>
            </a:r>
            <a:endParaRPr lang="en-US" i="0"/>
          </a:p>
          <a:p>
            <a:pPr marL="560070" lvl="1" indent="-285750">
              <a:buFont typeface="Arial"/>
              <a:buChar char="•"/>
            </a:pPr>
            <a:r>
              <a:rPr lang="en-US" i="0" dirty="0"/>
              <a:t>Finally, go back </a:t>
            </a:r>
            <a:r>
              <a:rPr lang="en-US" b="1" i="0" dirty="0"/>
              <a:t>home</a:t>
            </a:r>
            <a:r>
              <a:rPr lang="en-US" i="0" dirty="0"/>
              <a:t> for a good night's sleep. Distance = 5</a:t>
            </a:r>
            <a:endParaRPr lang="en-US" i="0"/>
          </a:p>
          <a:p>
            <a:pPr marL="0" indent="0">
              <a:buNone/>
            </a:pPr>
            <a:endParaRPr lang="en-US" i="0"/>
          </a:p>
          <a:p>
            <a:pPr marL="560070" lvl="1" indent="-285750">
              <a:buFont typeface="Arial"/>
            </a:pPr>
            <a:endParaRPr lang="en-US" i="0"/>
          </a:p>
          <a:p>
            <a:endParaRPr lang="en-US" i="0"/>
          </a:p>
        </p:txBody>
      </p:sp>
    </p:spTree>
    <p:extLst>
      <p:ext uri="{BB962C8B-B14F-4D97-AF65-F5344CB8AC3E}">
        <p14:creationId xmlns:p14="http://schemas.microsoft.com/office/powerpoint/2010/main" val="780635553"/>
      </p:ext>
    </p:extLst>
  </p:cSld>
  <p:clrMapOvr>
    <a:masterClrMapping/>
  </p:clrMapOvr>
</p:sld>
</file>

<file path=ppt/theme/theme1.xml><?xml version="1.0" encoding="utf-8"?>
<a:theme xmlns:a="http://schemas.openxmlformats.org/drawingml/2006/main" name="Vault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0"/>
      </a:accent1>
      <a:accent2>
        <a:srgbClr val="14B2BA"/>
      </a:accent2>
      <a:accent3>
        <a:srgbClr val="298EE7"/>
      </a:accent3>
      <a:accent4>
        <a:srgbClr val="2C40D9"/>
      </a:accent4>
      <a:accent5>
        <a:srgbClr val="6229E7"/>
      </a:accent5>
      <a:accent6>
        <a:srgbClr val="A017D5"/>
      </a:accent6>
      <a:hlink>
        <a:srgbClr val="BF3F6E"/>
      </a:hlink>
      <a:folHlink>
        <a:srgbClr val="7F7F7F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VaultVTI</vt:lpstr>
      <vt:lpstr>By Agampaul Singh &amp; Sarah Grossheim</vt:lpstr>
      <vt:lpstr>We proudly present to you...</vt:lpstr>
      <vt:lpstr>What is Fluber?</vt:lpstr>
      <vt:lpstr>Fluber is your friend.</vt:lpstr>
      <vt:lpstr>How does it work?</vt:lpstr>
      <vt:lpstr>Fluber will get you to any of these places as fast as possible!</vt:lpstr>
      <vt:lpstr>Fluber's Route</vt:lpstr>
      <vt:lpstr>Coming up next is one student's three-day schedule that helps test out the functionality of Fluber's code.</vt:lpstr>
      <vt:lpstr>Test plan for Sunday</vt:lpstr>
      <vt:lpstr>Test plan for Monday</vt:lpstr>
      <vt:lpstr>Test plan for Tuesday</vt:lpstr>
      <vt:lpstr>So... How did we do that?</vt:lpstr>
      <vt:lpstr>Adjacency Matrix</vt:lpstr>
      <vt:lpstr>Algorithm Used: Djikstra's Algorithm</vt:lpstr>
      <vt:lpstr>PowerPoint Presentation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47</cp:revision>
  <dcterms:created xsi:type="dcterms:W3CDTF">2023-11-25T03:22:07Z</dcterms:created>
  <dcterms:modified xsi:type="dcterms:W3CDTF">2023-11-28T14:24:25Z</dcterms:modified>
</cp:coreProperties>
</file>